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64" r:id="rId11"/>
    <p:sldId id="265" r:id="rId12"/>
    <p:sldId id="269" r:id="rId13"/>
    <p:sldId id="268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7E4D929-BD6F-4F56-9415-1A4EF1936162}" type="datetimeFigureOut">
              <a:rPr lang="en-US" smtClean="0"/>
              <a:t>04/28/2014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FE46D7-1E6C-4473-939F-3C4ACD5A78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X. APPLICATION FOR AMENDMENT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1447800"/>
            <a:ext cx="6553200" cy="2209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A. </a:t>
            </a:r>
            <a:r>
              <a:rPr lang="en-US" b="1" i="1" dirty="0"/>
              <a:t>Filing of Applications</a:t>
            </a:r>
          </a:p>
          <a:p>
            <a:r>
              <a:rPr lang="en-US" dirty="0"/>
              <a:t>An application, whether initial, renewal, automatic renewal or amendment</a:t>
            </a:r>
            <a:r>
              <a:rPr lang="en-US" dirty="0" smtClean="0"/>
              <a:t>, is </a:t>
            </a:r>
            <a:r>
              <a:rPr lang="en-US" dirty="0"/>
              <a:t>deemed filed upon submission of duly accomplished application </a:t>
            </a:r>
            <a:r>
              <a:rPr lang="en-US" dirty="0" smtClean="0"/>
              <a:t>form and </a:t>
            </a:r>
            <a:r>
              <a:rPr lang="en-US" dirty="0"/>
              <a:t>Self-Assessment Checklist (SAC) with the complete attached </a:t>
            </a:r>
            <a:r>
              <a:rPr lang="en-US" dirty="0" smtClean="0"/>
              <a:t>required documents</a:t>
            </a:r>
            <a:r>
              <a:rPr lang="en-US" dirty="0"/>
              <a:t>, payment of required fees and acceptance of the </a:t>
            </a:r>
            <a:r>
              <a:rPr lang="en-US" dirty="0" smtClean="0"/>
              <a:t>authorized FDA </a:t>
            </a:r>
            <a:r>
              <a:rPr lang="en-US" dirty="0"/>
              <a:t>officer. Failure to comply with the requirements within the </a:t>
            </a:r>
            <a:r>
              <a:rPr lang="en-US" dirty="0" smtClean="0"/>
              <a:t>prescribed period </a:t>
            </a:r>
            <a:r>
              <a:rPr lang="en-US" dirty="0"/>
              <a:t>shall mean denial of the application.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XI. LICENSING PROCESS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application not pursued by the applicant within three (3) months </a:t>
            </a:r>
            <a:r>
              <a:rPr lang="en-US" dirty="0" smtClean="0"/>
              <a:t>from filing </a:t>
            </a:r>
            <a:r>
              <a:rPr lang="en-US" dirty="0"/>
              <a:t>shall be deemed discarded and will be automatically cancelled </a:t>
            </a:r>
            <a:r>
              <a:rPr lang="en-US" dirty="0" smtClean="0"/>
              <a:t>and delisted </a:t>
            </a:r>
            <a:r>
              <a:rPr lang="en-US" dirty="0"/>
              <a:t>from the application list.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application shall be filed with the respective Regional Field Offices   having jurisdiction over the establishment or as defined in accordance with issuance.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B. </a:t>
            </a:r>
            <a:r>
              <a:rPr lang="en-US" b="1" i="1" dirty="0" smtClean="0"/>
              <a:t>Where to File</a:t>
            </a:r>
            <a:br>
              <a:rPr lang="en-US" b="1" i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Initial application. It shall be filed prior to operation subject to </a:t>
            </a:r>
            <a:r>
              <a:rPr lang="en-US" i="1" dirty="0" smtClean="0"/>
              <a:t>compliance </a:t>
            </a:r>
            <a:r>
              <a:rPr lang="en-US" dirty="0" smtClean="0"/>
              <a:t>of </a:t>
            </a:r>
            <a:r>
              <a:rPr lang="en-US" dirty="0"/>
              <a:t>the requirements and conduct of site inspection but in no case shall </a:t>
            </a:r>
            <a:r>
              <a:rPr lang="en-US" dirty="0" smtClean="0"/>
              <a:t>the establishment </a:t>
            </a:r>
            <a:r>
              <a:rPr lang="en-US" dirty="0"/>
              <a:t>commence to operate until the issuance of the </a:t>
            </a:r>
            <a:r>
              <a:rPr lang="en-US" dirty="0" smtClean="0"/>
              <a:t>corresponding License </a:t>
            </a:r>
            <a:r>
              <a:rPr lang="en-US" dirty="0"/>
              <a:t>to Operate.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 </a:t>
            </a:r>
            <a:r>
              <a:rPr lang="en-US" b="1" i="1" dirty="0" smtClean="0"/>
              <a:t>Period to File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Renewal application</a:t>
            </a:r>
            <a:r>
              <a:rPr lang="en-US" i="1" dirty="0"/>
              <a:t>. </a:t>
            </a:r>
            <a:endParaRPr lang="en-US" i="1" dirty="0" smtClean="0"/>
          </a:p>
          <a:p>
            <a:pPr>
              <a:buNone/>
            </a:pPr>
            <a:r>
              <a:rPr lang="en-US" i="1" dirty="0"/>
              <a:t> </a:t>
            </a:r>
            <a:r>
              <a:rPr lang="en-US" i="1" dirty="0" smtClean="0"/>
              <a:t>   </a:t>
            </a:r>
            <a:r>
              <a:rPr lang="en-US" b="1" i="1" dirty="0" smtClean="0"/>
              <a:t>Regular </a:t>
            </a:r>
            <a:r>
              <a:rPr lang="en-US" b="1" i="1" dirty="0"/>
              <a:t>renewal </a:t>
            </a:r>
            <a:r>
              <a:rPr lang="en-US" i="1" dirty="0"/>
              <a:t>shall be filed six (6) months prior </a:t>
            </a:r>
            <a:r>
              <a:rPr lang="en-US" i="1" dirty="0" smtClean="0"/>
              <a:t>to </a:t>
            </a:r>
            <a:r>
              <a:rPr lang="en-US" dirty="0" smtClean="0"/>
              <a:t>expiration </a:t>
            </a:r>
            <a:r>
              <a:rPr lang="en-US" dirty="0"/>
              <a:t>of the original validity of the LTO.</a:t>
            </a:r>
          </a:p>
          <a:p>
            <a:r>
              <a:rPr lang="en-US" b="1" dirty="0"/>
              <a:t>Automatic renewal </a:t>
            </a:r>
            <a:r>
              <a:rPr lang="en-US" dirty="0"/>
              <a:t>shall be filed prior to the expiration of the </a:t>
            </a:r>
            <a:r>
              <a:rPr lang="en-US" dirty="0" smtClean="0"/>
              <a:t>original validity </a:t>
            </a:r>
            <a:r>
              <a:rPr lang="en-US" dirty="0"/>
              <a:t>of the LTO.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/>
              <a:t>A. </a:t>
            </a:r>
            <a:r>
              <a:rPr lang="en-US" b="1" i="1" dirty="0"/>
              <a:t>Place of Business, Warehouse or Plant</a:t>
            </a:r>
          </a:p>
          <a:p>
            <a:r>
              <a:rPr lang="en-US" dirty="0"/>
              <a:t>All the office, warehouse and plant shall be covered by a single </a:t>
            </a:r>
            <a:r>
              <a:rPr lang="en-US" dirty="0" smtClean="0"/>
              <a:t>license notwithstanding </a:t>
            </a:r>
            <a:r>
              <a:rPr lang="en-US" dirty="0"/>
              <a:t>their distance or different locations within one </a:t>
            </a:r>
            <a:r>
              <a:rPr lang="en-US" dirty="0" smtClean="0"/>
              <a:t>locality indicating </a:t>
            </a:r>
            <a:r>
              <a:rPr lang="en-US" dirty="0"/>
              <a:t>merely their address in the license, </a:t>
            </a:r>
            <a:r>
              <a:rPr lang="en-US" b="1" dirty="0"/>
              <a:t>except</a:t>
            </a:r>
            <a:r>
              <a:rPr lang="en-US" dirty="0"/>
              <a:t> when any of </a:t>
            </a:r>
            <a:r>
              <a:rPr lang="en-US" dirty="0" smtClean="0"/>
              <a:t>the </a:t>
            </a:r>
            <a:r>
              <a:rPr lang="en-US" dirty="0"/>
              <a:t>office, warehouse and plant carries an entirely different and complete </a:t>
            </a:r>
            <a:r>
              <a:rPr lang="en-US" dirty="0" smtClean="0"/>
              <a:t>stage of </a:t>
            </a:r>
            <a:r>
              <a:rPr lang="en-US" dirty="0"/>
              <a:t>operation for different product, in which case, each shall be covered </a:t>
            </a:r>
            <a:r>
              <a:rPr lang="en-US" dirty="0" smtClean="0"/>
              <a:t>by separate </a:t>
            </a:r>
            <a:r>
              <a:rPr lang="en-US" dirty="0"/>
              <a:t>license. In this instance, the principal office address shall </a:t>
            </a:r>
            <a:r>
              <a:rPr lang="en-US" dirty="0" smtClean="0"/>
              <a:t>be reflected </a:t>
            </a:r>
            <a:r>
              <a:rPr lang="en-US" dirty="0"/>
              <a:t>at the front page of the LTO while the others at the back </a:t>
            </a:r>
            <a:r>
              <a:rPr lang="en-US" dirty="0" smtClean="0"/>
              <a:t>page thereof </a:t>
            </a:r>
            <a:r>
              <a:rPr lang="en-US" dirty="0"/>
              <a:t>or secondary page appended thereto</a:t>
            </a:r>
            <a:r>
              <a:rPr lang="en-US" dirty="0" smtClean="0"/>
              <a:t>. </a:t>
            </a:r>
          </a:p>
          <a:p>
            <a:r>
              <a:rPr lang="en-US" dirty="0"/>
              <a:t>The place of business should be situated in accordance with the zonal site.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XII. LICENSING GUIDELINES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licensed establishment shall cause the </a:t>
            </a:r>
            <a:r>
              <a:rPr lang="en-US" b="1" dirty="0"/>
              <a:t>public display </a:t>
            </a:r>
            <a:r>
              <a:rPr lang="en-US" dirty="0"/>
              <a:t>the duly </a:t>
            </a:r>
            <a:r>
              <a:rPr lang="en-US" dirty="0" smtClean="0"/>
              <a:t>issued license </a:t>
            </a:r>
            <a:r>
              <a:rPr lang="en-US" dirty="0"/>
              <a:t>in a conspicuous place within the premises of the establishment.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B. </a:t>
            </a:r>
            <a:r>
              <a:rPr lang="en-US" b="1" i="1" dirty="0"/>
              <a:t>Display of Signboard and License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request for information whether by the company or any other party </a:t>
            </a:r>
            <a:r>
              <a:rPr lang="en-US" dirty="0" smtClean="0"/>
              <a:t>shall be </a:t>
            </a:r>
            <a:r>
              <a:rPr lang="en-US" dirty="0"/>
              <a:t>governed by the existing policies on disclosure.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</a:t>
            </a:r>
            <a:r>
              <a:rPr lang="en-US" b="1" i="1" dirty="0"/>
              <a:t>Request for Information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A. </a:t>
            </a:r>
            <a:r>
              <a:rPr lang="en-US" b="1" i="1" dirty="0"/>
              <a:t>Validity</a:t>
            </a:r>
          </a:p>
          <a:p>
            <a:r>
              <a:rPr lang="en-US" dirty="0"/>
              <a:t>All Licenses to Operate shall have the following validity for </a:t>
            </a:r>
            <a:r>
              <a:rPr lang="en-US" dirty="0" smtClean="0"/>
              <a:t>any classification </a:t>
            </a:r>
            <a:r>
              <a:rPr lang="en-US" dirty="0"/>
              <a:t>of drug establishments from the date of issuance reflected </a:t>
            </a:r>
            <a:r>
              <a:rPr lang="en-US" dirty="0" smtClean="0"/>
              <a:t>as such </a:t>
            </a:r>
            <a:r>
              <a:rPr lang="en-US" dirty="0"/>
              <a:t>and renewal thereafter.</a:t>
            </a:r>
          </a:p>
          <a:p>
            <a:r>
              <a:rPr lang="en-US" i="1" dirty="0"/>
              <a:t>a. Initial – Initial LTO issued shall be valid for one year</a:t>
            </a:r>
          </a:p>
          <a:p>
            <a:r>
              <a:rPr lang="en-US" dirty="0"/>
              <a:t>b. </a:t>
            </a:r>
            <a:r>
              <a:rPr lang="en-US" i="1" dirty="0"/>
              <a:t>Renewal- Renewed LTO shall be valid for two years</a:t>
            </a:r>
          </a:p>
          <a:p>
            <a:r>
              <a:rPr lang="en-US" dirty="0"/>
              <a:t>In either case, the LTO shall be valid only in the address </a:t>
            </a:r>
            <a:r>
              <a:rPr lang="en-US" dirty="0" smtClean="0"/>
              <a:t>indicated therein </a:t>
            </a:r>
            <a:r>
              <a:rPr lang="en-US" dirty="0"/>
              <a:t>and the warehouse or plant covered.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XIII. LICENSE TO OPERATE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LTO shall be re-issued upon the filing of request with affidavit of loss </a:t>
            </a:r>
            <a:r>
              <a:rPr lang="en-US" dirty="0" smtClean="0"/>
              <a:t>or affidavit </a:t>
            </a:r>
            <a:r>
              <a:rPr lang="en-US" dirty="0"/>
              <a:t>of such destruction and other documents whenever necessary </a:t>
            </a:r>
            <a:r>
              <a:rPr lang="en-US" dirty="0" smtClean="0"/>
              <a:t>and payment </a:t>
            </a:r>
            <a:r>
              <a:rPr lang="en-US" dirty="0"/>
              <a:t>of the prescribed fee. </a:t>
            </a:r>
            <a:r>
              <a:rPr lang="en-US" b="1" dirty="0"/>
              <a:t>Provided</a:t>
            </a:r>
            <a:r>
              <a:rPr lang="en-US" dirty="0"/>
              <a:t> that there is no change whatsoever </a:t>
            </a:r>
            <a:r>
              <a:rPr lang="en-US" dirty="0" smtClean="0"/>
              <a:t>in the </a:t>
            </a:r>
            <a:r>
              <a:rPr lang="en-US" dirty="0"/>
              <a:t>establishment, otherwise the same shall be treated as amendment or </a:t>
            </a:r>
            <a:r>
              <a:rPr lang="en-US" dirty="0" smtClean="0"/>
              <a:t>initial as </a:t>
            </a:r>
            <a:r>
              <a:rPr lang="en-US" dirty="0"/>
              <a:t>the case may be.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B. </a:t>
            </a:r>
            <a:r>
              <a:rPr lang="en-US" b="1" i="1" dirty="0"/>
              <a:t>Lost or Destroyed LTO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b="1" dirty="0" smtClean="0"/>
              <a:t>FDA </a:t>
            </a:r>
            <a:r>
              <a:rPr lang="en-US" b="1" dirty="0"/>
              <a:t>shall issue a certification </a:t>
            </a:r>
            <a:r>
              <a:rPr lang="en-US" dirty="0"/>
              <a:t>for those FDA licensed </a:t>
            </a:r>
            <a:r>
              <a:rPr lang="en-US" dirty="0" smtClean="0"/>
              <a:t>establishments </a:t>
            </a:r>
            <a:r>
              <a:rPr lang="en-US" b="1" dirty="0" smtClean="0"/>
              <a:t>applying </a:t>
            </a:r>
            <a:r>
              <a:rPr lang="en-US" b="1" dirty="0"/>
              <a:t>for amendment during the validity of their Licenses to Operate</a:t>
            </a:r>
            <a:r>
              <a:rPr lang="en-US" dirty="0"/>
              <a:t>. </a:t>
            </a:r>
            <a:r>
              <a:rPr lang="en-US" dirty="0" smtClean="0"/>
              <a:t>This certification </a:t>
            </a:r>
            <a:r>
              <a:rPr lang="en-US" dirty="0"/>
              <a:t>shall form an integral part of the LTO attachment issued at </a:t>
            </a:r>
            <a:r>
              <a:rPr lang="en-US" dirty="0" smtClean="0"/>
              <a:t>the time </a:t>
            </a:r>
            <a:r>
              <a:rPr lang="en-US" dirty="0"/>
              <a:t>of LTO renewal.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Consequently</a:t>
            </a:r>
            <a:r>
              <a:rPr lang="en-US" dirty="0"/>
              <a:t>, all amendments shall be </a:t>
            </a:r>
            <a:r>
              <a:rPr lang="en-US" dirty="0" smtClean="0"/>
              <a:t>incorporated once </a:t>
            </a:r>
            <a:r>
              <a:rPr lang="en-US" dirty="0"/>
              <a:t>the LTO is re-issued for renewal. Thus, </a:t>
            </a:r>
            <a:r>
              <a:rPr lang="en-US" b="1" dirty="0"/>
              <a:t>previous LTO and </a:t>
            </a:r>
            <a:r>
              <a:rPr lang="en-US" b="1" dirty="0" smtClean="0"/>
              <a:t>certifications related </a:t>
            </a:r>
            <a:r>
              <a:rPr lang="en-US" b="1" dirty="0"/>
              <a:t>to amendments shall be surrendered to this Office.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a. Automatic. Any application for renewal of a LTO filed after </a:t>
            </a:r>
            <a:r>
              <a:rPr lang="en-US" i="1" dirty="0" smtClean="0"/>
              <a:t>one-hundred </a:t>
            </a:r>
            <a:r>
              <a:rPr lang="en-US" dirty="0" smtClean="0"/>
              <a:t>twenty </a:t>
            </a:r>
            <a:r>
              <a:rPr lang="en-US" dirty="0"/>
              <a:t>(120) days after the expiration of the original validity shall </a:t>
            </a:r>
            <a:r>
              <a:rPr lang="en-US" dirty="0" smtClean="0"/>
              <a:t>be automatically </a:t>
            </a:r>
            <a:r>
              <a:rPr lang="en-US" dirty="0"/>
              <a:t>considered expired and cancelled. Likewise, </a:t>
            </a:r>
            <a:r>
              <a:rPr lang="en-US" dirty="0" err="1"/>
              <a:t>unrenewed</a:t>
            </a:r>
            <a:r>
              <a:rPr lang="en-US" dirty="0"/>
              <a:t> LTO </a:t>
            </a:r>
            <a:r>
              <a:rPr lang="en-US" dirty="0" smtClean="0"/>
              <a:t>for </a:t>
            </a:r>
            <a:r>
              <a:rPr lang="en-US" dirty="0"/>
              <a:t>successive years shall be automatically cancelled and deleted from the list </a:t>
            </a:r>
            <a:r>
              <a:rPr lang="en-US" dirty="0" smtClean="0"/>
              <a:t>of registered </a:t>
            </a:r>
            <a:r>
              <a:rPr lang="en-US" dirty="0"/>
              <a:t>establishments.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</a:t>
            </a:r>
            <a:r>
              <a:rPr lang="en-US" b="1" i="1" dirty="0"/>
              <a:t>Cancellation of LTO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b. Voluntary. The owner or authorized person of a licensed establishment </a:t>
            </a:r>
            <a:r>
              <a:rPr lang="en-US" i="1" dirty="0" smtClean="0"/>
              <a:t>may </a:t>
            </a:r>
            <a:r>
              <a:rPr lang="en-US" dirty="0" smtClean="0"/>
              <a:t>apply </a:t>
            </a:r>
            <a:r>
              <a:rPr lang="en-US" dirty="0"/>
              <a:t>before the FDA or its regional field office having jurisdiction over </a:t>
            </a:r>
            <a:r>
              <a:rPr lang="en-US" dirty="0" smtClean="0"/>
              <a:t>the establishment </a:t>
            </a:r>
            <a:r>
              <a:rPr lang="en-US" dirty="0"/>
              <a:t>for voluntary cancellation of its existing license by filing </a:t>
            </a:r>
            <a:r>
              <a:rPr lang="en-US" dirty="0" smtClean="0"/>
              <a:t>a formal </a:t>
            </a:r>
            <a:r>
              <a:rPr lang="en-US" dirty="0"/>
              <a:t>notification together with the original LTO issued, or in case of loss </a:t>
            </a:r>
            <a:r>
              <a:rPr lang="en-US" dirty="0" smtClean="0"/>
              <a:t>or destruction</a:t>
            </a:r>
            <a:r>
              <a:rPr lang="en-US" dirty="0"/>
              <a:t>, an appropriate affidavit </a:t>
            </a:r>
            <a:r>
              <a:rPr lang="en-US" dirty="0" smtClean="0"/>
              <a:t>therefore. </a:t>
            </a:r>
            <a:endParaRPr lang="en-US" dirty="0"/>
          </a:p>
          <a:p>
            <a:r>
              <a:rPr lang="en-US" dirty="0"/>
              <a:t>Any voluntary cancellation intended to defraud the government, its creditors</a:t>
            </a:r>
            <a:r>
              <a:rPr lang="en-US" dirty="0" smtClean="0"/>
              <a:t>, and/or </a:t>
            </a:r>
            <a:r>
              <a:rPr lang="en-US" dirty="0"/>
              <a:t>its workers shall not deprive FDA jurisdiction to perform acts </a:t>
            </a:r>
            <a:r>
              <a:rPr lang="en-US" dirty="0" smtClean="0"/>
              <a:t>in ensuring </a:t>
            </a:r>
            <a:r>
              <a:rPr lang="en-US" dirty="0"/>
              <a:t>the safety of the public.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i="1" dirty="0"/>
              <a:t>c. Involuntary- This shall be effected only on the grounds and </a:t>
            </a:r>
            <a:r>
              <a:rPr lang="en-US" i="1" dirty="0" smtClean="0"/>
              <a:t>procedures </a:t>
            </a:r>
            <a:r>
              <a:rPr lang="en-US" dirty="0" smtClean="0"/>
              <a:t>provided </a:t>
            </a:r>
            <a:r>
              <a:rPr lang="en-US" dirty="0"/>
              <a:t>in the Rules of Administrative Procedure provided in the IRR OF </a:t>
            </a:r>
            <a:r>
              <a:rPr lang="en-US" dirty="0" smtClean="0"/>
              <a:t>RA 9711 </a:t>
            </a:r>
            <a:r>
              <a:rPr lang="en-US" dirty="0"/>
              <a:t>or other relevant rules and regulations in case of violation or </a:t>
            </a:r>
            <a:r>
              <a:rPr lang="en-US" dirty="0" smtClean="0"/>
              <a:t>upon petition </a:t>
            </a:r>
            <a:r>
              <a:rPr lang="en-US" dirty="0"/>
              <a:t>by any party.</a:t>
            </a:r>
          </a:p>
          <a:p>
            <a:r>
              <a:rPr lang="en-US" dirty="0"/>
              <a:t>Nothing in this section shall restrict the FDA or the DOH in imposing </a:t>
            </a:r>
            <a:r>
              <a:rPr lang="en-US" dirty="0" smtClean="0"/>
              <a:t>the penalty </a:t>
            </a:r>
            <a:r>
              <a:rPr lang="en-US" dirty="0"/>
              <a:t>of suspension, revocation, or cancellation of LTO or other authorization </a:t>
            </a:r>
            <a:r>
              <a:rPr lang="en-US" dirty="0" smtClean="0"/>
              <a:t>for administrative </a:t>
            </a:r>
            <a:r>
              <a:rPr lang="en-US" dirty="0"/>
              <a:t>violations of any other relevant laws or their implementing rules </a:t>
            </a:r>
            <a:r>
              <a:rPr lang="en-US" dirty="0" smtClean="0"/>
              <a:t>and regulations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Any notice of disapproval of applications </a:t>
            </a:r>
            <a:r>
              <a:rPr lang="en-US" dirty="0"/>
              <a:t>for license or authorization </a:t>
            </a:r>
            <a:r>
              <a:rPr lang="en-US" dirty="0" smtClean="0"/>
              <a:t>or suspension</a:t>
            </a:r>
            <a:r>
              <a:rPr lang="en-US" dirty="0"/>
              <a:t>, revocation, or cancellation of an existing license, or authorization </a:t>
            </a:r>
            <a:r>
              <a:rPr lang="en-US" b="1" dirty="0" smtClean="0"/>
              <a:t>must clearly </a:t>
            </a:r>
            <a:r>
              <a:rPr lang="en-US" b="1" dirty="0"/>
              <a:t>state the ground/s </a:t>
            </a:r>
            <a:r>
              <a:rPr lang="en-US" dirty="0"/>
              <a:t>on which the disapproval, </a:t>
            </a:r>
            <a:r>
              <a:rPr lang="en-US" dirty="0" smtClean="0"/>
              <a:t> suspension</a:t>
            </a:r>
            <a:r>
              <a:rPr lang="en-US" dirty="0"/>
              <a:t>, revocation, </a:t>
            </a:r>
            <a:r>
              <a:rPr lang="en-US" dirty="0" smtClean="0"/>
              <a:t>or cancellation </a:t>
            </a:r>
            <a:r>
              <a:rPr lang="en-US" dirty="0"/>
              <a:t>is based.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691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/>
              <a:t>. </a:t>
            </a:r>
            <a:r>
              <a:rPr lang="en-US" b="1" dirty="0"/>
              <a:t>Inclusion or deletion of product </a:t>
            </a:r>
            <a:r>
              <a:rPr lang="en-US" dirty="0"/>
              <a:t>(finished or raw material) </a:t>
            </a:r>
            <a:r>
              <a:rPr lang="en-US" dirty="0" smtClean="0"/>
              <a:t>and/or product </a:t>
            </a:r>
            <a:r>
              <a:rPr lang="en-US" dirty="0"/>
              <a:t>line</a:t>
            </a:r>
          </a:p>
          <a:p>
            <a:r>
              <a:rPr lang="en-US" dirty="0"/>
              <a:t>2. Inclusion or deletion of sources (including </a:t>
            </a:r>
            <a:r>
              <a:rPr lang="en-US" dirty="0" smtClean="0"/>
              <a:t>toll manufacturer/</a:t>
            </a:r>
            <a:r>
              <a:rPr lang="en-US" dirty="0" err="1" smtClean="0"/>
              <a:t>repacker</a:t>
            </a:r>
            <a:r>
              <a:rPr lang="en-US" dirty="0"/>
              <a:t>, trader)</a:t>
            </a:r>
          </a:p>
          <a:p>
            <a:r>
              <a:rPr lang="en-US" dirty="0"/>
              <a:t>3. </a:t>
            </a:r>
            <a:r>
              <a:rPr lang="en-US" b="1" dirty="0"/>
              <a:t>Change in business name/address </a:t>
            </a:r>
            <a:r>
              <a:rPr lang="en-US" dirty="0"/>
              <a:t>of the source and/or </a:t>
            </a:r>
            <a:r>
              <a:rPr lang="en-US" dirty="0" smtClean="0"/>
              <a:t>manufacturer.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Amendment referred hereto shall include the following: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4. </a:t>
            </a:r>
            <a:r>
              <a:rPr lang="en-US" b="1" dirty="0"/>
              <a:t>Change of key personnel </a:t>
            </a:r>
            <a:r>
              <a:rPr lang="en-US" dirty="0"/>
              <a:t>for Quality Assurance, Quality Control</a:t>
            </a:r>
            <a:r>
              <a:rPr lang="en-US" dirty="0" smtClean="0"/>
              <a:t>, Production </a:t>
            </a:r>
            <a:r>
              <a:rPr lang="en-US" dirty="0"/>
              <a:t>Manager, Authorized Person and Pharmacist </a:t>
            </a:r>
            <a:r>
              <a:rPr lang="en-US" dirty="0" smtClean="0"/>
              <a:t>as  reflected </a:t>
            </a:r>
            <a:r>
              <a:rPr lang="en-US" dirty="0"/>
              <a:t>in the </a:t>
            </a:r>
            <a:r>
              <a:rPr lang="en-US" dirty="0" smtClean="0"/>
              <a:t>LTO.</a:t>
            </a:r>
            <a:endParaRPr lang="en-US" dirty="0"/>
          </a:p>
          <a:p>
            <a:r>
              <a:rPr lang="en-US" dirty="0"/>
              <a:t>5. </a:t>
            </a:r>
            <a:r>
              <a:rPr lang="en-US" b="1" dirty="0"/>
              <a:t>Inclusion or deletion of activity </a:t>
            </a:r>
            <a:r>
              <a:rPr lang="en-US" dirty="0"/>
              <a:t>e.g. from Manufacturer to </a:t>
            </a:r>
            <a:r>
              <a:rPr lang="en-US" dirty="0" smtClean="0"/>
              <a:t>Toll Manufacturer/</a:t>
            </a:r>
            <a:r>
              <a:rPr lang="en-US" dirty="0" err="1" smtClean="0"/>
              <a:t>Repacker</a:t>
            </a:r>
            <a:r>
              <a:rPr lang="en-US" dirty="0"/>
              <a:t>/ Importer/Exporter or Trader </a:t>
            </a:r>
            <a:r>
              <a:rPr lang="en-US" dirty="0" smtClean="0"/>
              <a:t>to Trader/Importer</a:t>
            </a:r>
            <a:r>
              <a:rPr lang="en-US" dirty="0"/>
              <a:t>/ Exporter (raw materials or finished bulk products)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7764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457200" y="1417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Other </a:t>
            </a:r>
            <a:r>
              <a:rPr lang="en-US" sz="3100" dirty="0"/>
              <a:t>amendments, </a:t>
            </a:r>
            <a:r>
              <a:rPr lang="en-US" sz="3100" b="0" dirty="0" smtClean="0"/>
              <a:t>as enumerated </a:t>
            </a:r>
            <a:r>
              <a:rPr lang="en-US" sz="3100" b="0" dirty="0"/>
              <a:t>below, shall require re-issuance </a:t>
            </a:r>
            <a:r>
              <a:rPr lang="en-US" sz="3100" b="0" dirty="0" smtClean="0"/>
              <a:t>of  License </a:t>
            </a:r>
            <a:r>
              <a:rPr lang="en-US" sz="3100" b="0" dirty="0"/>
              <a:t>to Operate after the conduct of inspection as these particulars </a:t>
            </a:r>
            <a:r>
              <a:rPr lang="en-US" sz="3100" b="0" dirty="0" smtClean="0"/>
              <a:t>are reflected </a:t>
            </a:r>
            <a:r>
              <a:rPr lang="en-US" sz="3100" b="0" dirty="0"/>
              <a:t>in the LTO itself: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4724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/>
              <a:t>. Change of business name, ownership and transfer of location of </a:t>
            </a:r>
            <a:r>
              <a:rPr lang="en-US" dirty="0" smtClean="0"/>
              <a:t>the establishment</a:t>
            </a:r>
            <a:endParaRPr lang="en-US" dirty="0"/>
          </a:p>
          <a:p>
            <a:r>
              <a:rPr lang="en-US" dirty="0"/>
              <a:t>2. Re-classification of the establishment (e.g. </a:t>
            </a:r>
            <a:r>
              <a:rPr lang="en-US" dirty="0" smtClean="0"/>
              <a:t>from Distributor/Importer to   Distributor/Wholesaler</a:t>
            </a:r>
            <a:r>
              <a:rPr lang="en-US" dirty="0"/>
              <a:t>), except for </a:t>
            </a:r>
            <a:r>
              <a:rPr lang="en-US" dirty="0" smtClean="0"/>
              <a:t>those which </a:t>
            </a:r>
            <a:r>
              <a:rPr lang="en-US" dirty="0"/>
              <a:t>were reclassified into another class of establishment (e.g</a:t>
            </a:r>
            <a:r>
              <a:rPr lang="en-US" dirty="0" smtClean="0"/>
              <a:t>. from  Distributor/Importer</a:t>
            </a:r>
            <a:r>
              <a:rPr lang="en-US" dirty="0"/>
              <a:t>/ Wholesaler to Trader).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Payment </a:t>
            </a:r>
            <a:r>
              <a:rPr lang="en-US" dirty="0"/>
              <a:t>for the amendments shall be collected in accordance with </a:t>
            </a:r>
            <a:r>
              <a:rPr lang="en-US" dirty="0" smtClean="0"/>
              <a:t>the existing </a:t>
            </a:r>
            <a:r>
              <a:rPr lang="en-US" dirty="0"/>
              <a:t>regulations pertaining thereto</a:t>
            </a:r>
            <a:r>
              <a:rPr lang="en-US" i="1" dirty="0"/>
              <a:t>.</a:t>
            </a:r>
          </a:p>
          <a:p>
            <a:r>
              <a:rPr lang="en-US" dirty="0"/>
              <a:t>No change in the previously approved circumstances of the </a:t>
            </a:r>
            <a:r>
              <a:rPr lang="en-US" dirty="0" smtClean="0"/>
              <a:t>application of </a:t>
            </a:r>
            <a:r>
              <a:rPr lang="en-US" dirty="0"/>
              <a:t>the establishment shall be effected unless proper notification and </a:t>
            </a:r>
            <a:r>
              <a:rPr lang="en-US" dirty="0" err="1" smtClean="0"/>
              <a:t>submission</a:t>
            </a:r>
            <a:r>
              <a:rPr lang="en-US" dirty="0" err="1"/>
              <a:t>of</a:t>
            </a:r>
            <a:r>
              <a:rPr lang="en-US" dirty="0"/>
              <a:t> necessary documents to the FDA and approval of such change(s) has </a:t>
            </a:r>
            <a:r>
              <a:rPr lang="en-US" dirty="0" smtClean="0"/>
              <a:t>been made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NOTE: Change of address for drug manufacturer is </a:t>
            </a:r>
            <a:r>
              <a:rPr lang="en-US" b="1" i="1" dirty="0" smtClean="0"/>
              <a:t>considered opening</a:t>
            </a:r>
            <a:r>
              <a:rPr lang="en-US" b="1" i="1" dirty="0"/>
              <a:t>, hence all the documentary requirements for initial </a:t>
            </a:r>
            <a:r>
              <a:rPr lang="en-US" b="1" i="1" dirty="0" smtClean="0"/>
              <a:t>application shall </a:t>
            </a:r>
            <a:r>
              <a:rPr lang="en-US" b="1" i="1" dirty="0"/>
              <a:t>be submitted and payment of the initial license fee shall be made.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of Business Name: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Checklist of requirements: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1157</Words>
  <Application>Microsoft Office PowerPoint</Application>
  <PresentationFormat>On-screen Show (4:3)</PresentationFormat>
  <Paragraphs>55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X. APPLICATION FOR AMENDMENT</vt:lpstr>
      <vt:lpstr>Slide 2</vt:lpstr>
      <vt:lpstr>Amendment referred hereto shall include the following:</vt:lpstr>
      <vt:lpstr>Slide 4</vt:lpstr>
      <vt:lpstr>       Other amendments, as enumerated below, shall require re-issuance of  License to Operate after the conduct of inspection as these particulars are reflected in the LTO itself:</vt:lpstr>
      <vt:lpstr>Slide 6</vt:lpstr>
      <vt:lpstr>Slide 7</vt:lpstr>
      <vt:lpstr>Slide 8</vt:lpstr>
      <vt:lpstr>Checklist of requirements:</vt:lpstr>
      <vt:lpstr>XI. LICENSING PROCESS</vt:lpstr>
      <vt:lpstr>Slide 11</vt:lpstr>
      <vt:lpstr>B. Where to File </vt:lpstr>
      <vt:lpstr>C. Period to File</vt:lpstr>
      <vt:lpstr>Slide 14</vt:lpstr>
      <vt:lpstr>XII. LICENSING GUIDELINES</vt:lpstr>
      <vt:lpstr>B. Display of Signboard and License</vt:lpstr>
      <vt:lpstr>E. Request for Information</vt:lpstr>
      <vt:lpstr>XIII. LICENSE TO OPERATE</vt:lpstr>
      <vt:lpstr>B. Lost or Destroyed LTO</vt:lpstr>
      <vt:lpstr>C. Cancellation of LTO</vt:lpstr>
      <vt:lpstr>Slide 21</vt:lpstr>
      <vt:lpstr>Slide 22</vt:lpstr>
      <vt:lpstr>Slide 23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X. APPLICATION FOR AMENDMENT</dc:title>
  <dc:creator>EYD</dc:creator>
  <cp:lastModifiedBy>EYD</cp:lastModifiedBy>
  <cp:revision>10</cp:revision>
  <dcterms:created xsi:type="dcterms:W3CDTF">2014-04-28T02:59:25Z</dcterms:created>
  <dcterms:modified xsi:type="dcterms:W3CDTF">2014-04-28T05:01:13Z</dcterms:modified>
</cp:coreProperties>
</file>